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1" r:id="rId4"/>
    <p:sldId id="263" r:id="rId5"/>
    <p:sldId id="276" r:id="rId6"/>
    <p:sldId id="260" r:id="rId7"/>
    <p:sldId id="274" r:id="rId8"/>
    <p:sldId id="266" r:id="rId9"/>
    <p:sldId id="267" r:id="rId10"/>
    <p:sldId id="268" r:id="rId11"/>
    <p:sldId id="270" r:id="rId12"/>
    <p:sldId id="269" r:id="rId13"/>
    <p:sldId id="271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浅色样式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97" autoAdjust="0"/>
    <p:restoredTop sz="78378" autoAdjust="0"/>
  </p:normalViewPr>
  <p:slideViewPr>
    <p:cSldViewPr snapToGrid="0">
      <p:cViewPr varScale="1">
        <p:scale>
          <a:sx n="89" d="100"/>
          <a:sy n="89" d="100"/>
        </p:scale>
        <p:origin x="63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CB8B8F-8677-4EA7-873C-50F51095F4F8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4F1B3B7-AAA8-4F55-A612-B645AFF539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90254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present a novel framework, Painting 3D Nature in 2D, which can optimize neural fields for view synthesis of natural scenes using only a single semantic map as input.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60527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mbria"/>
                <a:ea typeface="Cambria"/>
              </a:rPr>
              <a:t>Our inpainting network is trained using a self-supervised method. </a:t>
            </a:r>
            <a:r>
              <a:rPr lang="en-US" altLang="zh-CN" dirty="0"/>
              <a:t>We produce a semantic mask and a depth map from a randomly sampled image , then warp them to a random novel view, and warp them back to the source view to generate semantic mask with holes. Our semantic inpainting network takes the  semantic mask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that have missing areas as input </a:t>
            </a:r>
            <a:r>
              <a:rPr lang="en-US" altLang="zh-CN" dirty="0"/>
              <a:t>and is trained to recover the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original </a:t>
            </a:r>
            <a:r>
              <a:rPr lang="en-US" altLang="zh-CN" dirty="0"/>
              <a:t> semantic mask .</a:t>
            </a:r>
            <a:endParaRPr lang="en-US" altLang="zh-CN" sz="1200" dirty="0">
              <a:latin typeface="Cambria"/>
              <a:ea typeface="Cambri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71129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It is observed that semantic masks generated by the inpainting network tend to be view-inconsistent. As a result, SPADE could generate quite different contents in these regions even when the inconsistency is minor between the semantic masks. To solve this issue, we learn a neural semantic field to fuse and denoise these semantic masks for better multi-view consistency. Finally, we translate the multi-view semantic masks to color images by SPADE and reconstruct a neural scene representation for view-consistent rendering.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4622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Directly translating multi-view semantic masks to RGB images through SPADE fails to produce multi-view consistent rendering. To resolve this issue, we learn a natural scene representation to fuse appearance information provided by SPADE.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847544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dirty="0">
                <a:latin typeface="Cambria"/>
                <a:ea typeface="Cambria"/>
              </a:rPr>
              <a:t>Our method produces more realistic results compared to all baselines.</a:t>
            </a:r>
            <a:endParaRPr lang="zh-CN" altLang="en-US" sz="1200" dirty="0">
              <a:latin typeface="Cambria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8697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work focuses on a specific setting of synthesizing novel views of natural scenes given a single semantic mask, which enables us to generate 3D contents by editing 2D semantic masks. </a:t>
            </a:r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67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Natural scenes are indispensable content in many applications such as film production and video games.  </a:t>
            </a:r>
            <a:r>
              <a:rPr lang="en-US" altLang="zh-CN" dirty="0"/>
              <a:t>Compared to urban or indoor scenes, it is difficult to collect 3D data or posed videos of natural scenes for training, the similar problem is also discussed in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Infinite Nature</a:t>
            </a:r>
            <a:r>
              <a:rPr lang="zh-CN" altLang="en-US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zero. 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However, there are abundant single-image landscape datasets that can be easily obtained online.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9996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With the development of deep generative models, 2D semantic image synthesis methods have achieved impressive advances.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19766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they do not consider the underlying 3D world and cannot generate multi-view consistent free-viewpoint videos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8515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utilizing a single 2D semantic mask as input, SVS and GVS possess the ability to predict the Multiplane Image, enabling them to perform innovative view synthesis.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35441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However, they train their models on datasets of posed videos. A problem with such a training strategy is that a large number of videos with calibrated camera poses are hard to obtain in real life, which could be expensive and limit the diversity of training data.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95787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1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Training neural fields directly on a single semantic map is a challenging task. 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This is because training neural fields typically necessitates multi-view RGB image data. The performance of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SinNeRF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exemplifies the challenges associated with training </a:t>
            </a:r>
            <a:r>
              <a:rPr lang="en-US" altLang="zh-CN" sz="1200" b="0" i="0" u="none" strike="noStrike" kern="1200" baseline="0" dirty="0" err="1">
                <a:solidFill>
                  <a:schemeClr val="tx1"/>
                </a:solidFill>
                <a:latin typeface="+mn-lt"/>
                <a:ea typeface="+mn-ea"/>
                <a:cs typeface="+mn-cs"/>
              </a:rPr>
              <a:t>NeRF</a:t>
            </a:r>
            <a:r>
              <a:rPr lang="en-US" altLang="zh-CN" sz="1200" b="0" i="0" u="none" strike="noStrike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solely using a single RGBD image, let alone attempting to train a neural field using a single semantic mask.</a:t>
            </a:r>
          </a:p>
          <a:p>
            <a:endParaRPr lang="en-US" altLang="zh-CN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sz="1200" b="0" i="0" u="none" strike="noStrike" kern="1200" baseline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35843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Based on the observation that semantic masks have much lower complexity than images, we exploratively divide this task into two simpler subproblems: we first generate semantic masks at novel views and then translate them to RGB images through SPADE. For view synthesis of semantic masks, the input semantic mask is first translated to a color image by SPADE, and a depth map is predicted from the color image by a depth estimator. Then the input semantic mask is warped to novel views using the predicted depth map and refined by an inpainting network.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1B3B7-AAA8-4F55-A612-B645AFF539D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8974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2023-05-28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4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3.gif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4.mp4"/><Relationship Id="rId7" Type="http://schemas.openxmlformats.org/officeDocument/2006/relationships/image" Target="../media/image17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47CB4AB0-CCE1-4FB5-824A-D123EE01D002}"/>
              </a:ext>
            </a:extLst>
          </p:cNvPr>
          <p:cNvSpPr/>
          <p:nvPr/>
        </p:nvSpPr>
        <p:spPr>
          <a:xfrm>
            <a:off x="831540" y="1887803"/>
            <a:ext cx="10528917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3600" b="1" dirty="0"/>
              <a:t>Painting 3D Nature in 2D: View Synthesis of Natural </a:t>
            </a:r>
          </a:p>
          <a:p>
            <a:pPr algn="ctr"/>
            <a:r>
              <a:rPr lang="en-US" altLang="zh-CN" sz="3600" b="1" dirty="0"/>
              <a:t>Scenes from a Single Semantic Mask</a:t>
            </a:r>
          </a:p>
          <a:p>
            <a:br>
              <a:rPr lang="en-US" altLang="zh-CN" dirty="0"/>
            </a:br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D7832B1-5B35-4832-BA4A-5AEE017E727D}"/>
              </a:ext>
            </a:extLst>
          </p:cNvPr>
          <p:cNvSpPr/>
          <p:nvPr/>
        </p:nvSpPr>
        <p:spPr>
          <a:xfrm>
            <a:off x="3047999" y="3105834"/>
            <a:ext cx="6096000" cy="8822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/>
              <a:t>Shangzhan</a:t>
            </a:r>
            <a:r>
              <a:rPr lang="en-US" altLang="zh-CN" sz="1400" dirty="0"/>
              <a:t> Zhang</a:t>
            </a:r>
            <a:r>
              <a:rPr lang="en-US" altLang="zh-CN" sz="1400" baseline="30000" dirty="0"/>
              <a:t>1</a:t>
            </a:r>
            <a:r>
              <a:rPr lang="en-US" altLang="zh-CN" sz="1400" dirty="0"/>
              <a:t>,    </a:t>
            </a:r>
            <a:r>
              <a:rPr lang="en-US" altLang="zh-CN" sz="1400" dirty="0" err="1"/>
              <a:t>Sida</a:t>
            </a:r>
            <a:r>
              <a:rPr lang="en-US" altLang="zh-CN" sz="1400" dirty="0"/>
              <a:t> Peng</a:t>
            </a:r>
            <a:r>
              <a:rPr lang="en-US" altLang="zh-CN" sz="1400" baseline="30000" dirty="0"/>
              <a:t>1</a:t>
            </a:r>
            <a:r>
              <a:rPr lang="en-US" altLang="zh-CN" sz="1400" dirty="0"/>
              <a:t>,    </a:t>
            </a:r>
            <a:r>
              <a:rPr lang="en-US" altLang="zh-CN" sz="1400" dirty="0" err="1"/>
              <a:t>Tianrun</a:t>
            </a:r>
            <a:r>
              <a:rPr lang="en-US" altLang="zh-CN" sz="1400" dirty="0"/>
              <a:t> Chen</a:t>
            </a:r>
            <a:r>
              <a:rPr lang="en-US" altLang="zh-CN" sz="1400" baseline="30000" dirty="0"/>
              <a:t>1</a:t>
            </a:r>
            <a:r>
              <a:rPr lang="en-US" altLang="zh-CN" sz="1400" dirty="0"/>
              <a:t>,    </a:t>
            </a:r>
            <a:r>
              <a:rPr lang="en-US" altLang="zh-CN" sz="1400" dirty="0" err="1"/>
              <a:t>Linzhan</a:t>
            </a:r>
            <a:r>
              <a:rPr lang="en-US" altLang="zh-CN" sz="1400" dirty="0"/>
              <a:t> Mou</a:t>
            </a:r>
            <a:r>
              <a:rPr lang="en-US" altLang="zh-CN" sz="1400" baseline="30000" dirty="0"/>
              <a:t>1</a:t>
            </a:r>
            <a:r>
              <a:rPr lang="en-US" altLang="zh-CN" sz="1400" dirty="0"/>
              <a:t>,    </a:t>
            </a:r>
            <a:r>
              <a:rPr lang="en-US" altLang="zh-CN" sz="1400" dirty="0" err="1"/>
              <a:t>Haotong</a:t>
            </a:r>
            <a:r>
              <a:rPr lang="en-US" altLang="zh-CN" sz="1400" dirty="0"/>
              <a:t> Lin</a:t>
            </a:r>
            <a:r>
              <a:rPr lang="en-US" altLang="zh-CN" sz="1400" baseline="30000" dirty="0"/>
              <a:t>1</a:t>
            </a:r>
            <a:r>
              <a:rPr lang="en-US" altLang="zh-CN" sz="1400" dirty="0"/>
              <a:t>,</a:t>
            </a:r>
          </a:p>
          <a:p>
            <a:pPr lvl="1" algn="ctr"/>
            <a:r>
              <a:rPr lang="en-US" altLang="zh-CN" sz="1400" dirty="0" err="1"/>
              <a:t>Kaicheng</a:t>
            </a:r>
            <a:r>
              <a:rPr lang="en-US" altLang="zh-CN" sz="1400" dirty="0"/>
              <a:t> Yu</a:t>
            </a:r>
            <a:r>
              <a:rPr lang="en-US" altLang="zh-CN" sz="1400" baseline="30000" dirty="0"/>
              <a:t>2</a:t>
            </a:r>
            <a:r>
              <a:rPr lang="en-US" altLang="zh-CN" sz="1400" dirty="0"/>
              <a:t>,    </a:t>
            </a:r>
            <a:r>
              <a:rPr lang="en-US" altLang="zh-CN" sz="1400" dirty="0" err="1"/>
              <a:t>Yiyi</a:t>
            </a:r>
            <a:r>
              <a:rPr lang="en-US" altLang="zh-CN" sz="1400" dirty="0"/>
              <a:t> Liao</a:t>
            </a:r>
            <a:r>
              <a:rPr lang="en-US" altLang="zh-CN" sz="1400" baseline="30000" dirty="0"/>
              <a:t>1</a:t>
            </a:r>
            <a:r>
              <a:rPr lang="en-US" altLang="zh-CN" sz="1400" dirty="0"/>
              <a:t>,    </a:t>
            </a:r>
            <a:r>
              <a:rPr lang="en-US" altLang="zh-CN" sz="1400" dirty="0" err="1"/>
              <a:t>Xiaowei</a:t>
            </a:r>
            <a:r>
              <a:rPr lang="en-US" altLang="zh-CN" sz="1400" dirty="0"/>
              <a:t> Zhou</a:t>
            </a:r>
            <a:r>
              <a:rPr lang="en-US" altLang="zh-CN" sz="1400" baseline="30000" dirty="0"/>
              <a:t>1</a:t>
            </a:r>
          </a:p>
          <a:p>
            <a:endParaRPr lang="en-US" altLang="zh-CN" sz="1400" baseline="30000" dirty="0"/>
          </a:p>
          <a:p>
            <a:pPr lvl="0" algn="ctr"/>
            <a:r>
              <a:rPr lang="en-US" altLang="zh-CN" sz="1400" dirty="0"/>
              <a:t> Zhejiang University</a:t>
            </a:r>
            <a:r>
              <a:rPr lang="en-US" altLang="zh-CN" sz="1400" baseline="30000" dirty="0"/>
              <a:t>1</a:t>
            </a:r>
            <a:r>
              <a:rPr lang="en-US" altLang="zh-CN" sz="1400" dirty="0"/>
              <a:t>, Alibaba Group</a:t>
            </a:r>
            <a:r>
              <a:rPr lang="en-US" altLang="zh-CN" sz="1400" baseline="30000" dirty="0"/>
              <a:t>2</a:t>
            </a:r>
          </a:p>
        </p:txBody>
      </p:sp>
      <p:pic>
        <p:nvPicPr>
          <p:cNvPr id="1028" name="Picture 4" descr="https://inews.gtimg.com/newsapp_bt/0/15033372435/641">
            <a:extLst>
              <a:ext uri="{FF2B5EF4-FFF2-40B4-BE49-F238E27FC236}">
                <a16:creationId xmlns:a16="http://schemas.microsoft.com/office/drawing/2014/main" id="{076D43F8-5CD1-45F8-AC97-FB53A22B8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421" y="3960201"/>
            <a:ext cx="2005059" cy="1595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6BB0678-4A5F-43E0-8783-DBB6B48B8E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9480" y="4324652"/>
            <a:ext cx="2293951" cy="86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1726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71B2D9D-FCE6-46EF-ADE8-FB17A221FE87}"/>
              </a:ext>
            </a:extLst>
          </p:cNvPr>
          <p:cNvSpPr/>
          <p:nvPr/>
        </p:nvSpPr>
        <p:spPr>
          <a:xfrm>
            <a:off x="303195" y="775779"/>
            <a:ext cx="880459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ambria"/>
                <a:ea typeface="Cambria"/>
              </a:rPr>
              <a:t>Our inpainting network is trained using a self-supervised method.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191F67-C5FC-444D-A972-A72090D710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8115" y="1523253"/>
            <a:ext cx="8146478" cy="3811494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2B36C7A-486F-442B-9C75-74A3EBDC6F8C}"/>
              </a:ext>
            </a:extLst>
          </p:cNvPr>
          <p:cNvSpPr/>
          <p:nvPr/>
        </p:nvSpPr>
        <p:spPr>
          <a:xfrm>
            <a:off x="303195" y="252559"/>
            <a:ext cx="1814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Methods</a:t>
            </a:r>
            <a:endParaRPr lang="zh-CN" altLang="en-US" sz="3200" b="1" dirty="0">
              <a:solidFill>
                <a:srgbClr val="333333"/>
              </a:solidFill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3202185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571B2D9D-FCE6-46EF-ADE8-FB17A221FE87}"/>
              </a:ext>
            </a:extLst>
          </p:cNvPr>
          <p:cNvSpPr/>
          <p:nvPr/>
        </p:nvSpPr>
        <p:spPr>
          <a:xfrm>
            <a:off x="303195" y="775779"/>
            <a:ext cx="112145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ambria"/>
                <a:ea typeface="Cambria"/>
              </a:rPr>
              <a:t>We learn a neural semantic field to fuse semantic masks for better view consistency. 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4767E14-5568-4D2D-8A4A-AA94A8920F56}"/>
              </a:ext>
            </a:extLst>
          </p:cNvPr>
          <p:cNvSpPr/>
          <p:nvPr/>
        </p:nvSpPr>
        <p:spPr>
          <a:xfrm>
            <a:off x="303195" y="252559"/>
            <a:ext cx="1814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Methods</a:t>
            </a:r>
            <a:endParaRPr lang="zh-CN" altLang="en-US" sz="3200" b="1" dirty="0">
              <a:solidFill>
                <a:srgbClr val="333333"/>
              </a:solidFill>
              <a:latin typeface="Cambria"/>
            </a:endParaRPr>
          </a:p>
        </p:txBody>
      </p:sp>
      <p:pic>
        <p:nvPicPr>
          <p:cNvPr id="7" name="Supplementary Material_2">
            <a:hlinkClick r:id="" action="ppaction://media"/>
            <a:extLst>
              <a:ext uri="{FF2B5EF4-FFF2-40B4-BE49-F238E27FC236}">
                <a16:creationId xmlns:a16="http://schemas.microsoft.com/office/drawing/2014/main" id="{64B74593-7DF4-4CA3-A2A9-7CCAE162E54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5441"/>
            <a:ext cx="121920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6107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>
            <a:extLst>
              <a:ext uri="{FF2B5EF4-FFF2-40B4-BE49-F238E27FC236}">
                <a16:creationId xmlns:a16="http://schemas.microsoft.com/office/drawing/2014/main" id="{21AA35BC-55D3-422D-87A1-68A4CBBA5A92}"/>
              </a:ext>
            </a:extLst>
          </p:cNvPr>
          <p:cNvSpPr/>
          <p:nvPr/>
        </p:nvSpPr>
        <p:spPr>
          <a:xfrm>
            <a:off x="303195" y="252559"/>
            <a:ext cx="1814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Methods</a:t>
            </a:r>
            <a:endParaRPr lang="zh-CN" altLang="en-US" sz="3200" b="1" dirty="0">
              <a:solidFill>
                <a:srgbClr val="333333"/>
              </a:solidFill>
              <a:latin typeface="Cambria"/>
            </a:endParaRPr>
          </a:p>
        </p:txBody>
      </p:sp>
      <p:pic>
        <p:nvPicPr>
          <p:cNvPr id="2" name="Supplementary Material">
            <a:hlinkClick r:id="" action="ppaction://media"/>
            <a:extLst>
              <a:ext uri="{FF2B5EF4-FFF2-40B4-BE49-F238E27FC236}">
                <a16:creationId xmlns:a16="http://schemas.microsoft.com/office/drawing/2014/main" id="{5213CF38-B5F3-480E-A2CA-51A962B7C4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1525441"/>
            <a:ext cx="12192000" cy="5080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AB3E224B-C051-48C8-A31E-59EDC2520692}"/>
              </a:ext>
            </a:extLst>
          </p:cNvPr>
          <p:cNvSpPr/>
          <p:nvPr/>
        </p:nvSpPr>
        <p:spPr>
          <a:xfrm>
            <a:off x="303195" y="775779"/>
            <a:ext cx="1167858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ambria"/>
                <a:ea typeface="Cambria"/>
              </a:rPr>
              <a:t>We fuse appearance information from SPADE by learning natural scene representations.</a:t>
            </a:r>
            <a:endParaRPr lang="zh-CN" altLang="en-US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08965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E3D12B0-FD0F-444C-A37A-278956C899BE}"/>
              </a:ext>
            </a:extLst>
          </p:cNvPr>
          <p:cNvSpPr/>
          <p:nvPr/>
        </p:nvSpPr>
        <p:spPr>
          <a:xfrm>
            <a:off x="303195" y="252559"/>
            <a:ext cx="26616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Comparisons</a:t>
            </a:r>
            <a:endParaRPr lang="zh-CN" altLang="en-US" sz="3200" b="1" dirty="0">
              <a:solidFill>
                <a:srgbClr val="333333"/>
              </a:solidFill>
              <a:latin typeface="Cambria"/>
            </a:endParaRPr>
          </a:p>
        </p:txBody>
      </p:sp>
      <p:pic>
        <p:nvPicPr>
          <p:cNvPr id="3" name="compr">
            <a:hlinkClick r:id="" action="ppaction://media"/>
            <a:extLst>
              <a:ext uri="{FF2B5EF4-FFF2-40B4-BE49-F238E27FC236}">
                <a16:creationId xmlns:a16="http://schemas.microsoft.com/office/drawing/2014/main" id="{E8E8422B-043A-4D69-B092-B9EA9093EC4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9450" y="1172104"/>
            <a:ext cx="10833100" cy="4513792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9D616B53-55BE-4C50-811C-7464FF550506}"/>
              </a:ext>
            </a:extLst>
          </p:cNvPr>
          <p:cNvSpPr/>
          <p:nvPr/>
        </p:nvSpPr>
        <p:spPr>
          <a:xfrm>
            <a:off x="303195" y="775779"/>
            <a:ext cx="79962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ambria"/>
                <a:ea typeface="Cambria"/>
              </a:rPr>
              <a:t>We produce more realistic results compared to all baselines</a:t>
            </a:r>
            <a:endParaRPr lang="zh-CN" altLang="en-US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2975640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9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9BBE9C-474A-47C2-853C-542D54E1BF2C}"/>
              </a:ext>
            </a:extLst>
          </p:cNvPr>
          <p:cNvSpPr/>
          <p:nvPr/>
        </p:nvSpPr>
        <p:spPr>
          <a:xfrm>
            <a:off x="303195" y="252559"/>
            <a:ext cx="41851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Problem Background</a:t>
            </a:r>
            <a:endParaRPr lang="zh-CN" altLang="en-US" sz="3200" b="1" dirty="0">
              <a:solidFill>
                <a:srgbClr val="333333"/>
              </a:solidFill>
              <a:latin typeface="Cambria"/>
            </a:endParaRPr>
          </a:p>
        </p:txBody>
      </p:sp>
      <p:pic>
        <p:nvPicPr>
          <p:cNvPr id="3" name="teaser (1)">
            <a:hlinkClick r:id="" action="ppaction://media"/>
            <a:extLst>
              <a:ext uri="{FF2B5EF4-FFF2-40B4-BE49-F238E27FC236}">
                <a16:creationId xmlns:a16="http://schemas.microsoft.com/office/drawing/2014/main" id="{00432709-3C8E-499C-9969-E155120784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3195" y="837334"/>
            <a:ext cx="10964285" cy="5372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304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7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E3D12B0-FD0F-444C-A37A-278956C899BE}"/>
              </a:ext>
            </a:extLst>
          </p:cNvPr>
          <p:cNvSpPr/>
          <p:nvPr/>
        </p:nvSpPr>
        <p:spPr>
          <a:xfrm>
            <a:off x="303195" y="252559"/>
            <a:ext cx="4185120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Problem Background</a:t>
            </a:r>
            <a:endParaRPr lang="zh-CN" altLang="en-US" sz="3200" b="1" dirty="0">
              <a:solidFill>
                <a:srgbClr val="333333"/>
              </a:solidFill>
              <a:latin typeface="Cambria"/>
            </a:endParaRPr>
          </a:p>
          <a:p>
            <a:endParaRPr lang="zh-CN" altLang="en-US" sz="2400" b="1" dirty="0">
              <a:solidFill>
                <a:srgbClr val="333333"/>
              </a:solidFill>
              <a:latin typeface="Cambri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E971D6-68A9-4310-B2D3-0E9EA39F4A1F}"/>
              </a:ext>
            </a:extLst>
          </p:cNvPr>
          <p:cNvSpPr/>
          <p:nvPr/>
        </p:nvSpPr>
        <p:spPr>
          <a:xfrm>
            <a:off x="303195" y="775779"/>
            <a:ext cx="9055749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ambria"/>
                <a:ea typeface="Cambria"/>
              </a:rPr>
              <a:t>What makes natural scene so interesting?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Natural scenes are indispensable content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It is difficult to collect 3D data or posed videos of natural scenes.</a:t>
            </a:r>
          </a:p>
          <a:p>
            <a:pPr marL="457200" indent="-457200">
              <a:buFontTx/>
              <a:buAutoNum type="arabicPeriod"/>
            </a:pPr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There are abundant single-image landscape datasets.</a:t>
            </a:r>
          </a:p>
          <a:p>
            <a:pPr marL="457200" indent="-457200">
              <a:buAutoNum type="arabicPeriod"/>
            </a:pPr>
            <a:endParaRPr lang="en-US" altLang="zh-CN" sz="2400" dirty="0">
              <a:solidFill>
                <a:srgbClr val="FF0000"/>
              </a:solidFill>
              <a:latin typeface="Cambria"/>
              <a:ea typeface="Cambri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54AE8EE-7AA3-4A86-93F5-B29229BCB5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6229" y="3139796"/>
            <a:ext cx="2434727" cy="24347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389C6EA-E538-48B7-94E2-CA74F6AE842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1185" y="3140923"/>
            <a:ext cx="2433600" cy="24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EEC79041-D22C-4537-8291-63A66E492F6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2400" y="3139796"/>
            <a:ext cx="2433600" cy="2433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D095BFD-8194-486C-AF57-39B9212DA68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2669" y="2624179"/>
            <a:ext cx="2116800" cy="211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87942EC-093B-41BD-9ECC-37E7C361839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4723" y="2624179"/>
            <a:ext cx="2115358" cy="211535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0FCC382-2400-4CCA-B1E4-0B8B4F397DD2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187" y="2624179"/>
            <a:ext cx="2116800" cy="21168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6" name="矩形 15">
            <a:extLst>
              <a:ext uri="{FF2B5EF4-FFF2-40B4-BE49-F238E27FC236}">
                <a16:creationId xmlns:a16="http://schemas.microsoft.com/office/drawing/2014/main" id="{5BA3FB22-4A54-4036-8F26-B522381848C4}"/>
              </a:ext>
            </a:extLst>
          </p:cNvPr>
          <p:cNvSpPr/>
          <p:nvPr/>
        </p:nvSpPr>
        <p:spPr>
          <a:xfrm>
            <a:off x="1774784" y="5786176"/>
            <a:ext cx="99600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[1] Aligning Latent and Image Spaces to Connect the Unconnectable, ICCV 2020</a:t>
            </a:r>
          </a:p>
        </p:txBody>
      </p:sp>
    </p:spTree>
    <p:extLst>
      <p:ext uri="{BB962C8B-B14F-4D97-AF65-F5344CB8AC3E}">
        <p14:creationId xmlns:p14="http://schemas.microsoft.com/office/powerpoint/2010/main" val="2122964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9BBE9C-474A-47C2-853C-542D54E1BF2C}"/>
              </a:ext>
            </a:extLst>
          </p:cNvPr>
          <p:cNvSpPr/>
          <p:nvPr/>
        </p:nvSpPr>
        <p:spPr>
          <a:xfrm>
            <a:off x="303195" y="252559"/>
            <a:ext cx="4166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Related Work: SPADE</a:t>
            </a:r>
            <a:endParaRPr lang="zh-CN" altLang="en-US" sz="3200" b="1" dirty="0">
              <a:solidFill>
                <a:srgbClr val="333333"/>
              </a:solidFill>
              <a:latin typeface="Cambria"/>
            </a:endParaRPr>
          </a:p>
        </p:txBody>
      </p:sp>
      <p:pic>
        <p:nvPicPr>
          <p:cNvPr id="1026" name="Picture 2" descr="GauGAN demo">
            <a:extLst>
              <a:ext uri="{FF2B5EF4-FFF2-40B4-BE49-F238E27FC236}">
                <a16:creationId xmlns:a16="http://schemas.microsoft.com/office/drawing/2014/main" id="{DADA6D3B-CF97-4956-A836-430A8621454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2137" y="1360554"/>
            <a:ext cx="8467725" cy="51506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CD54FE46-E5E7-4E48-AB64-1A1BF7AA908A}"/>
              </a:ext>
            </a:extLst>
          </p:cNvPr>
          <p:cNvSpPr/>
          <p:nvPr/>
        </p:nvSpPr>
        <p:spPr>
          <a:xfrm>
            <a:off x="303195" y="775779"/>
            <a:ext cx="92792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ambria"/>
                <a:ea typeface="Cambria"/>
              </a:rPr>
              <a:t>SPADE can convert a single semantic mask into a realistic RGB image. </a:t>
            </a:r>
          </a:p>
        </p:txBody>
      </p:sp>
    </p:spTree>
    <p:extLst>
      <p:ext uri="{BB962C8B-B14F-4D97-AF65-F5344CB8AC3E}">
        <p14:creationId xmlns:p14="http://schemas.microsoft.com/office/powerpoint/2010/main" val="41831378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9BBE9C-474A-47C2-853C-542D54E1BF2C}"/>
              </a:ext>
            </a:extLst>
          </p:cNvPr>
          <p:cNvSpPr/>
          <p:nvPr/>
        </p:nvSpPr>
        <p:spPr>
          <a:xfrm>
            <a:off x="303195" y="252559"/>
            <a:ext cx="416626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Related Work: SPADE</a:t>
            </a:r>
            <a:endParaRPr lang="zh-CN" altLang="en-US" sz="3200" b="1" dirty="0">
              <a:solidFill>
                <a:srgbClr val="333333"/>
              </a:solidFill>
              <a:latin typeface="Cambria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D54FE46-E5E7-4E48-AB64-1A1BF7AA908A}"/>
              </a:ext>
            </a:extLst>
          </p:cNvPr>
          <p:cNvSpPr/>
          <p:nvPr/>
        </p:nvSpPr>
        <p:spPr>
          <a:xfrm>
            <a:off x="303195" y="775779"/>
            <a:ext cx="9012595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Limitation: Not 3D-aware, unable to perform novel view synthesis.</a:t>
            </a:r>
          </a:p>
          <a:p>
            <a:endParaRPr lang="en-US" altLang="zh-CN" sz="2400" dirty="0">
              <a:latin typeface="Cambria"/>
              <a:ea typeface="Cambria"/>
            </a:endParaRPr>
          </a:p>
          <a:p>
            <a:endParaRPr lang="en-US" altLang="zh-CN" sz="2400" dirty="0">
              <a:latin typeface="Cambria"/>
              <a:ea typeface="Cambria"/>
            </a:endParaRPr>
          </a:p>
          <a:p>
            <a:endParaRPr lang="en-US" altLang="zh-CN" sz="2400" dirty="0">
              <a:latin typeface="Cambria"/>
              <a:ea typeface="Cambria"/>
            </a:endParaRPr>
          </a:p>
          <a:p>
            <a:endParaRPr lang="en-US" altLang="zh-CN" sz="2400" dirty="0">
              <a:latin typeface="Cambria"/>
              <a:ea typeface="Cambria"/>
            </a:endParaRPr>
          </a:p>
          <a:p>
            <a:endParaRPr lang="en-US" altLang="zh-CN" sz="2400" dirty="0">
              <a:latin typeface="Cambria"/>
              <a:ea typeface="Cambri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33BBD0-F360-494F-94DB-08993A08D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932256"/>
            <a:ext cx="12192000" cy="3350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0646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9BBE9C-474A-47C2-853C-542D54E1BF2C}"/>
              </a:ext>
            </a:extLst>
          </p:cNvPr>
          <p:cNvSpPr/>
          <p:nvPr/>
        </p:nvSpPr>
        <p:spPr>
          <a:xfrm>
            <a:off x="303195" y="252559"/>
            <a:ext cx="5222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Related Work: GVS and SVS</a:t>
            </a:r>
            <a:endParaRPr lang="zh-CN" altLang="en-US" sz="3200" b="1" dirty="0">
              <a:solidFill>
                <a:srgbClr val="333333"/>
              </a:solidFill>
              <a:latin typeface="Cambri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020294A-D75F-48A0-9999-F1AB3EE07963}"/>
              </a:ext>
            </a:extLst>
          </p:cNvPr>
          <p:cNvSpPr/>
          <p:nvPr/>
        </p:nvSpPr>
        <p:spPr>
          <a:xfrm>
            <a:off x="1774784" y="5786176"/>
            <a:ext cx="9960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[1] Generative View Synthesis: From Single-view Semantics to Novel-view Images,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NeurIPS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 2020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[2] Semantic View Synthesis, ECCV 2020</a:t>
            </a:r>
          </a:p>
        </p:txBody>
      </p:sp>
      <p:pic>
        <p:nvPicPr>
          <p:cNvPr id="5122" name="Picture 2" descr="https://gvsnet.github.io/resources/video/carla/circle_r_0_25/0_input_sem.png">
            <a:extLst>
              <a:ext uri="{FF2B5EF4-FFF2-40B4-BE49-F238E27FC236}">
                <a16:creationId xmlns:a16="http://schemas.microsoft.com/office/drawing/2014/main" id="{86966552-9882-47B1-B0F2-E2F4B0519A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035" y="206177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C2866A8-D7E4-401E-A7D6-84557A8263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1920" y="2061777"/>
            <a:ext cx="2438400" cy="2438400"/>
          </a:xfrm>
          <a:prstGeom prst="rect">
            <a:avLst/>
          </a:prstGeom>
        </p:spPr>
      </p:pic>
      <p:pic>
        <p:nvPicPr>
          <p:cNvPr id="5126" name="Picture 6" descr="https://hhsinping.github.io/svs/teaser/fly/1.png">
            <a:extLst>
              <a:ext uri="{FF2B5EF4-FFF2-40B4-BE49-F238E27FC236}">
                <a16:creationId xmlns:a16="http://schemas.microsoft.com/office/drawing/2014/main" id="{2D32738A-D62A-4B69-AC55-2EDA4BDED9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264" y="2061777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1">
            <a:hlinkClick r:id="" action="ppaction://media"/>
            <a:extLst>
              <a:ext uri="{FF2B5EF4-FFF2-40B4-BE49-F238E27FC236}">
                <a16:creationId xmlns:a16="http://schemas.microsoft.com/office/drawing/2014/main" id="{8D11A172-B026-45C9-88F1-07FC41C639C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530150" y="2061777"/>
            <a:ext cx="2438399" cy="24384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9C43F51-4207-48F2-8449-E3E3D15D29B9}"/>
              </a:ext>
            </a:extLst>
          </p:cNvPr>
          <p:cNvSpPr/>
          <p:nvPr/>
        </p:nvSpPr>
        <p:spPr>
          <a:xfrm>
            <a:off x="303195" y="775779"/>
            <a:ext cx="1148352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ambria"/>
                <a:ea typeface="Cambria"/>
              </a:rPr>
              <a:t>SVS and GVS can predict the MPI from a semantic mask, enabling novel view synthesis.</a:t>
            </a:r>
          </a:p>
        </p:txBody>
      </p:sp>
    </p:spTree>
    <p:extLst>
      <p:ext uri="{BB962C8B-B14F-4D97-AF65-F5344CB8AC3E}">
        <p14:creationId xmlns:p14="http://schemas.microsoft.com/office/powerpoint/2010/main" val="638687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9BBE9C-474A-47C2-853C-542D54E1BF2C}"/>
              </a:ext>
            </a:extLst>
          </p:cNvPr>
          <p:cNvSpPr/>
          <p:nvPr/>
        </p:nvSpPr>
        <p:spPr>
          <a:xfrm>
            <a:off x="303195" y="252559"/>
            <a:ext cx="522264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Related Work: GVS and SVS</a:t>
            </a:r>
            <a:endParaRPr lang="zh-CN" altLang="en-US" sz="3200" b="1" dirty="0">
              <a:solidFill>
                <a:srgbClr val="333333"/>
              </a:solidFill>
              <a:latin typeface="Cambri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06016C-77CD-4FA3-A439-9DA1E5D734C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188" y="1161853"/>
            <a:ext cx="8123624" cy="453429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029BDF4-1EC7-4239-A9B0-298931EB32DF}"/>
              </a:ext>
            </a:extLst>
          </p:cNvPr>
          <p:cNvSpPr/>
          <p:nvPr/>
        </p:nvSpPr>
        <p:spPr>
          <a:xfrm>
            <a:off x="1774784" y="5786176"/>
            <a:ext cx="99600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[1] Generative View Synthesis: From Single-view Semantics to Novel-view Images,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NeurIPS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 2020</a:t>
            </a:r>
          </a:p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[2] Semantic View Synthesis, ECCV 2020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975D433-BB7C-43E3-A70F-9F980DAD7FA5}"/>
              </a:ext>
            </a:extLst>
          </p:cNvPr>
          <p:cNvSpPr/>
          <p:nvPr/>
        </p:nvSpPr>
        <p:spPr>
          <a:xfrm>
            <a:off x="303195" y="775779"/>
            <a:ext cx="6719917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Cambria"/>
                <a:ea typeface="Cambria"/>
              </a:rPr>
              <a:t>Limitation: they require posed videos for training.</a:t>
            </a:r>
            <a:endParaRPr lang="en-US" altLang="zh-CN" sz="2400" dirty="0">
              <a:latin typeface="Cambria"/>
              <a:ea typeface="Cambria"/>
            </a:endParaRPr>
          </a:p>
          <a:p>
            <a:endParaRPr lang="en-US" altLang="zh-CN" sz="2400" dirty="0">
              <a:latin typeface="Cambria"/>
              <a:ea typeface="Cambria"/>
            </a:endParaRPr>
          </a:p>
          <a:p>
            <a:endParaRPr lang="en-US" altLang="zh-CN" sz="2400" dirty="0">
              <a:latin typeface="Cambria"/>
              <a:ea typeface="Cambria"/>
            </a:endParaRPr>
          </a:p>
          <a:p>
            <a:endParaRPr lang="en-US" altLang="zh-CN" sz="2400" dirty="0">
              <a:latin typeface="Cambria"/>
              <a:ea typeface="Cambria"/>
            </a:endParaRPr>
          </a:p>
          <a:p>
            <a:endParaRPr lang="en-US" altLang="zh-CN" sz="2400" dirty="0">
              <a:latin typeface="Cambria"/>
              <a:ea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3128766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E3D12B0-FD0F-444C-A37A-278956C899BE}"/>
              </a:ext>
            </a:extLst>
          </p:cNvPr>
          <p:cNvSpPr/>
          <p:nvPr/>
        </p:nvSpPr>
        <p:spPr>
          <a:xfrm>
            <a:off x="303195" y="252559"/>
            <a:ext cx="2225289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Challenges</a:t>
            </a:r>
            <a:endParaRPr lang="zh-CN" altLang="en-US" sz="2400" b="1" dirty="0">
              <a:solidFill>
                <a:srgbClr val="333333"/>
              </a:solidFill>
              <a:latin typeface="Cambria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DE971D6-68A9-4310-B2D3-0E9EA39F4A1F}"/>
              </a:ext>
            </a:extLst>
          </p:cNvPr>
          <p:cNvSpPr/>
          <p:nvPr/>
        </p:nvSpPr>
        <p:spPr>
          <a:xfrm>
            <a:off x="303195" y="775779"/>
            <a:ext cx="8658268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solidFill>
                  <a:srgbClr val="333333"/>
                </a:solidFill>
                <a:latin typeface="Cambria"/>
                <a:ea typeface="Cambria"/>
              </a:rPr>
              <a:t>How to train a neural field on a single semantic mask?</a:t>
            </a:r>
          </a:p>
          <a:p>
            <a:r>
              <a:rPr lang="en-US" altLang="zh-CN" sz="2400" dirty="0">
                <a:solidFill>
                  <a:srgbClr val="FF0000"/>
                </a:solidFill>
                <a:latin typeface="Cambria"/>
                <a:ea typeface="Cambria"/>
              </a:rPr>
              <a:t>Train a neural field on a single RGB image is already challenging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B1F2944-2711-4A70-A1E7-B5E37723AE62}"/>
              </a:ext>
            </a:extLst>
          </p:cNvPr>
          <p:cNvSpPr/>
          <p:nvPr/>
        </p:nvSpPr>
        <p:spPr>
          <a:xfrm>
            <a:off x="1774784" y="5786176"/>
            <a:ext cx="10760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[1]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SinNeRF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: Training Neural Radiance Fields on Complex Scenes from a Single Image,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arXiv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en Sans" panose="020B0606030504020204" pitchFamily="34" charset="0"/>
              </a:rPr>
              <a:t> 2022</a:t>
            </a:r>
          </a:p>
        </p:txBody>
      </p:sp>
      <p:pic>
        <p:nvPicPr>
          <p:cNvPr id="2" name="room_ours.0ba9bc376d2659646742">
            <a:hlinkClick r:id="" action="ppaction://media"/>
            <a:extLst>
              <a:ext uri="{FF2B5EF4-FFF2-40B4-BE49-F238E27FC236}">
                <a16:creationId xmlns:a16="http://schemas.microsoft.com/office/drawing/2014/main" id="{2C3A2F9C-40F7-4184-A6AC-33FC4D8163A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774784" y="1989137"/>
            <a:ext cx="3840163" cy="2879725"/>
          </a:xfrm>
          <a:prstGeom prst="rect">
            <a:avLst/>
          </a:prstGeom>
        </p:spPr>
      </p:pic>
      <p:pic>
        <p:nvPicPr>
          <p:cNvPr id="3" name="fortress_ours.4c72f92b5fd739e5658f">
            <a:hlinkClick r:id="" action="ppaction://media"/>
            <a:extLst>
              <a:ext uri="{FF2B5EF4-FFF2-40B4-BE49-F238E27FC236}">
                <a16:creationId xmlns:a16="http://schemas.microsoft.com/office/drawing/2014/main" id="{B140D4BE-7349-4F38-95D7-4CC04308B31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73875" y="1989136"/>
            <a:ext cx="3840163" cy="287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2176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2E3D12B0-FD0F-444C-A37A-278956C899BE}"/>
              </a:ext>
            </a:extLst>
          </p:cNvPr>
          <p:cNvSpPr/>
          <p:nvPr/>
        </p:nvSpPr>
        <p:spPr>
          <a:xfrm>
            <a:off x="303195" y="252559"/>
            <a:ext cx="181492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200" b="1" dirty="0">
                <a:solidFill>
                  <a:srgbClr val="333333"/>
                </a:solidFill>
                <a:latin typeface="Cambria"/>
                <a:ea typeface="Cambria"/>
              </a:rPr>
              <a:t>Methods</a:t>
            </a:r>
            <a:endParaRPr lang="zh-CN" altLang="en-US" sz="3200" b="1" dirty="0">
              <a:solidFill>
                <a:srgbClr val="333333"/>
              </a:solidFill>
              <a:latin typeface="Cambri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975E74-D997-44A4-9E0D-F8258AA43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625" y="1705900"/>
            <a:ext cx="12096750" cy="4714875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823E5F3-0D69-4721-BF64-5CFA340599A8}"/>
              </a:ext>
            </a:extLst>
          </p:cNvPr>
          <p:cNvSpPr/>
          <p:nvPr/>
        </p:nvSpPr>
        <p:spPr>
          <a:xfrm>
            <a:off x="303195" y="775779"/>
            <a:ext cx="11604331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Cambria"/>
                <a:ea typeface="Cambria"/>
              </a:rPr>
              <a:t>Divide this task into two simpler subproblems: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Cambria"/>
                <a:ea typeface="Cambria"/>
              </a:rPr>
              <a:t>Single semantic mask -&gt; Multi-view semantic masks (semantic inpainting network) </a:t>
            </a:r>
          </a:p>
          <a:p>
            <a:pPr marL="457200" indent="-457200">
              <a:buAutoNum type="arabicPeriod"/>
            </a:pPr>
            <a:r>
              <a:rPr lang="en-US" altLang="zh-CN" sz="2400" dirty="0">
                <a:latin typeface="Cambria"/>
                <a:ea typeface="Cambria"/>
              </a:rPr>
              <a:t>Multi-view semantic masks -&gt; Multi-view RGB images (image-to-image translation)</a:t>
            </a:r>
            <a:endParaRPr lang="zh-CN" altLang="en-US" sz="2400" dirty="0">
              <a:latin typeface="Cambria"/>
            </a:endParaRPr>
          </a:p>
        </p:txBody>
      </p:sp>
    </p:spTree>
    <p:extLst>
      <p:ext uri="{BB962C8B-B14F-4D97-AF65-F5344CB8AC3E}">
        <p14:creationId xmlns:p14="http://schemas.microsoft.com/office/powerpoint/2010/main" val="1445989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3088</TotalTime>
  <Words>967</Words>
  <Application>Microsoft Office PowerPoint</Application>
  <PresentationFormat>宽屏</PresentationFormat>
  <Paragraphs>77</Paragraphs>
  <Slides>13</Slides>
  <Notes>13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0" baseType="lpstr">
      <vt:lpstr>Open Sans</vt:lpstr>
      <vt:lpstr>等线</vt:lpstr>
      <vt:lpstr>微软雅黑</vt:lpstr>
      <vt:lpstr>Arial</vt:lpstr>
      <vt:lpstr>Calibri</vt:lpstr>
      <vt:lpstr>Cambria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mafu</cp:lastModifiedBy>
  <cp:revision>155</cp:revision>
  <dcterms:created xsi:type="dcterms:W3CDTF">2023-04-02T12:54:02Z</dcterms:created>
  <dcterms:modified xsi:type="dcterms:W3CDTF">2023-05-29T15:33:25Z</dcterms:modified>
</cp:coreProperties>
</file>